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2"/>
  </p:notesMasterIdLst>
  <p:handoutMasterIdLst>
    <p:handoutMasterId r:id="rId23"/>
  </p:handoutMasterIdLst>
  <p:sldIdLst>
    <p:sldId id="259" r:id="rId3"/>
    <p:sldId id="261" r:id="rId4"/>
    <p:sldId id="262" r:id="rId5"/>
    <p:sldId id="263" r:id="rId6"/>
    <p:sldId id="266" r:id="rId7"/>
    <p:sldId id="267" r:id="rId8"/>
    <p:sldId id="268" r:id="rId9"/>
    <p:sldId id="269" r:id="rId10"/>
    <p:sldId id="270" r:id="rId11"/>
    <p:sldId id="289" r:id="rId12"/>
    <p:sldId id="275" r:id="rId13"/>
    <p:sldId id="277" r:id="rId14"/>
    <p:sldId id="276" r:id="rId15"/>
    <p:sldId id="278" r:id="rId16"/>
    <p:sldId id="290" r:id="rId17"/>
    <p:sldId id="291" r:id="rId18"/>
    <p:sldId id="292" r:id="rId19"/>
    <p:sldId id="279" r:id="rId20"/>
    <p:sldId id="271" r:id="rId21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CDCDC"/>
    <a:srgbClr val="F0F0F0"/>
    <a:srgbClr val="E6E6E6"/>
    <a:srgbClr val="C8C8C8"/>
    <a:srgbClr val="FFFFFF"/>
    <a:srgbClr val="FAFAFA"/>
    <a:srgbClr val="BEBE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778" autoAdjust="0"/>
    <p:restoredTop sz="94660"/>
  </p:normalViewPr>
  <p:slideViewPr>
    <p:cSldViewPr snapToGrid="0">
      <p:cViewPr varScale="1">
        <p:scale>
          <a:sx n="67" d="100"/>
          <a:sy n="67" d="100"/>
        </p:scale>
        <p:origin x="-360" y="-91"/>
      </p:cViewPr>
      <p:guideLst>
        <p:guide orient="horz" pos="2182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6" Type="http://schemas.openxmlformats.org/officeDocument/2006/relationships/tableStyles" Target="tableStyles.xml"/><Relationship Id="rId25" Type="http://schemas.openxmlformats.org/officeDocument/2006/relationships/viewProps" Target="viewProps.xml"/><Relationship Id="rId24" Type="http://schemas.openxmlformats.org/officeDocument/2006/relationships/presProps" Target="presProps.xml"/><Relationship Id="rId23" Type="http://schemas.openxmlformats.org/officeDocument/2006/relationships/handoutMaster" Target="handoutMasters/handoutMaster1.xml"/><Relationship Id="rId22" Type="http://schemas.openxmlformats.org/officeDocument/2006/relationships/notesMaster" Target="notesMasters/notesMaster1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>
                <a:latin typeface="微软雅黑" panose="020B0503020204020204" charset="-122"/>
                <a:ea typeface="微软雅黑" panose="020B0503020204020204" charset="-122"/>
              </a:rPr>
            </a:fld>
            <a:endParaRPr lang="zh-CN" altLang="en-US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>
                <a:latin typeface="微软雅黑" panose="020B0503020204020204" charset="-122"/>
                <a:ea typeface="微软雅黑" panose="020B0503020204020204" charset="-122"/>
              </a:rPr>
            </a:fld>
            <a:endParaRPr lang="zh-CN" altLang="en-US"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fld id="{1AC49D05-6128-4D0D-A32A-06A5E73B386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fld id="{5849F42C-2DAE-424C-A4B8-3140182C3E9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6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5" Type="http://schemas.openxmlformats.org/officeDocument/2006/relationships/tags" Target="../tags/tag51.xml"/><Relationship Id="rId4" Type="http://schemas.openxmlformats.org/officeDocument/2006/relationships/tags" Target="../tags/tag50.xml"/><Relationship Id="rId3" Type="http://schemas.openxmlformats.org/officeDocument/2006/relationships/tags" Target="../tags/tag49.xml"/><Relationship Id="rId2" Type="http://schemas.openxmlformats.org/officeDocument/2006/relationships/tags" Target="../tags/tag48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5" Type="http://schemas.openxmlformats.org/officeDocument/2006/relationships/tags" Target="../tags/tag55.xml"/><Relationship Id="rId4" Type="http://schemas.openxmlformats.org/officeDocument/2006/relationships/tags" Target="../tags/tag54.xml"/><Relationship Id="rId3" Type="http://schemas.openxmlformats.org/officeDocument/2006/relationships/tags" Target="../tags/tag53.xml"/><Relationship Id="rId2" Type="http://schemas.openxmlformats.org/officeDocument/2006/relationships/tags" Target="../tags/tag52.xm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6" Type="http://schemas.openxmlformats.org/officeDocument/2006/relationships/tags" Target="../tags/tag10.xml"/><Relationship Id="rId5" Type="http://schemas.openxmlformats.org/officeDocument/2006/relationships/tags" Target="../tags/tag9.xml"/><Relationship Id="rId4" Type="http://schemas.openxmlformats.org/officeDocument/2006/relationships/tags" Target="../tags/tag8.xml"/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6" Type="http://schemas.openxmlformats.org/officeDocument/2006/relationships/tags" Target="../tags/tag15.xml"/><Relationship Id="rId5" Type="http://schemas.openxmlformats.org/officeDocument/2006/relationships/tags" Target="../tags/tag14.xml"/><Relationship Id="rId4" Type="http://schemas.openxmlformats.org/officeDocument/2006/relationships/tags" Target="../tags/tag13.xml"/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7" Type="http://schemas.openxmlformats.org/officeDocument/2006/relationships/tags" Target="../tags/tag21.xml"/><Relationship Id="rId6" Type="http://schemas.openxmlformats.org/officeDocument/2006/relationships/tags" Target="../tags/tag20.xml"/><Relationship Id="rId5" Type="http://schemas.openxmlformats.org/officeDocument/2006/relationships/tags" Target="../tags/tag19.xml"/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9" Type="http://schemas.openxmlformats.org/officeDocument/2006/relationships/tags" Target="../tags/tag29.xml"/><Relationship Id="rId8" Type="http://schemas.openxmlformats.org/officeDocument/2006/relationships/tags" Target="../tags/tag28.xml"/><Relationship Id="rId7" Type="http://schemas.openxmlformats.org/officeDocument/2006/relationships/tags" Target="../tags/tag27.xml"/><Relationship Id="rId6" Type="http://schemas.openxmlformats.org/officeDocument/2006/relationships/tags" Target="../tags/tag26.xml"/><Relationship Id="rId5" Type="http://schemas.openxmlformats.org/officeDocument/2006/relationships/tags" Target="../tags/tag25.xml"/><Relationship Id="rId4" Type="http://schemas.openxmlformats.org/officeDocument/2006/relationships/tags" Target="../tags/tag24.xml"/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5" Type="http://schemas.openxmlformats.org/officeDocument/2006/relationships/tags" Target="../tags/tag33.xml"/><Relationship Id="rId4" Type="http://schemas.openxmlformats.org/officeDocument/2006/relationships/tags" Target="../tags/tag32.xml"/><Relationship Id="rId3" Type="http://schemas.openxmlformats.org/officeDocument/2006/relationships/tags" Target="../tags/tag31.xml"/><Relationship Id="rId2" Type="http://schemas.openxmlformats.org/officeDocument/2006/relationships/tags" Target="../tags/tag30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tags" Target="../tags/tag36.xml"/><Relationship Id="rId3" Type="http://schemas.openxmlformats.org/officeDocument/2006/relationships/tags" Target="../tags/tag35.xml"/><Relationship Id="rId2" Type="http://schemas.openxmlformats.org/officeDocument/2006/relationships/tags" Target="../tags/tag34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7" Type="http://schemas.openxmlformats.org/officeDocument/2006/relationships/tags" Target="../tags/tag42.xml"/><Relationship Id="rId6" Type="http://schemas.openxmlformats.org/officeDocument/2006/relationships/tags" Target="../tags/tag41.xml"/><Relationship Id="rId5" Type="http://schemas.openxmlformats.org/officeDocument/2006/relationships/tags" Target="../tags/tag40.xml"/><Relationship Id="rId4" Type="http://schemas.openxmlformats.org/officeDocument/2006/relationships/tags" Target="../tags/tag39.xml"/><Relationship Id="rId3" Type="http://schemas.openxmlformats.org/officeDocument/2006/relationships/tags" Target="../tags/tag38.xml"/><Relationship Id="rId2" Type="http://schemas.openxmlformats.org/officeDocument/2006/relationships/tags" Target="../tags/tag37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6" Type="http://schemas.openxmlformats.org/officeDocument/2006/relationships/tags" Target="../tags/tag47.xml"/><Relationship Id="rId5" Type="http://schemas.openxmlformats.org/officeDocument/2006/relationships/tags" Target="../tags/tag46.xml"/><Relationship Id="rId4" Type="http://schemas.openxmlformats.org/officeDocument/2006/relationships/tags" Target="../tags/tag45.xml"/><Relationship Id="rId3" Type="http://schemas.openxmlformats.org/officeDocument/2006/relationships/tags" Target="../tags/tag44.xml"/><Relationship Id="rId2" Type="http://schemas.openxmlformats.org/officeDocument/2006/relationships/tags" Target="../tags/tag43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2"/>
            </p:custDataLst>
          </p:nvPr>
        </p:nvSpPr>
        <p:spPr>
          <a:xfrm>
            <a:off x="669882" y="2588281"/>
            <a:ext cx="10852237" cy="899167"/>
          </a:xfrm>
        </p:spPr>
        <p:txBody>
          <a:bodyPr lIns="101600" tIns="38100" rIns="25400" bIns="38100" anchor="t" anchorCtr="0">
            <a:noAutofit/>
          </a:bodyPr>
          <a:lstStyle>
            <a:lvl1pPr algn="ctr">
              <a:defRPr sz="5400" b="0" spc="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  <p:custDataLst>
              <p:tags r:id="rId3"/>
            </p:custDataLst>
          </p:nvPr>
        </p:nvSpPr>
        <p:spPr>
          <a:xfrm>
            <a:off x="669882" y="3566160"/>
            <a:ext cx="10852237" cy="950984"/>
          </a:xfrm>
        </p:spPr>
        <p:txBody>
          <a:bodyPr lIns="101600" tIns="38100" rIns="76200" bIns="38100">
            <a:noAutofit/>
          </a:bodyPr>
          <a:lstStyle>
            <a:lvl1pPr marL="0" indent="0" algn="ctr" eaLnBrk="1" fontAlgn="auto" latinLnBrk="0" hangingPunct="1">
              <a:lnSpc>
                <a:spcPct val="100000"/>
              </a:lnSpc>
              <a:buNone/>
              <a:defRPr sz="2400" u="none" strike="noStrike" kern="1200" cap="none" spc="200" normalizeH="0" baseline="0">
                <a:solidFill>
                  <a:schemeClr val="tx1"/>
                </a:solidFill>
                <a:uFillTx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单击此处编辑副标题</a:t>
            </a:r>
            <a:endParaRPr lang="zh-CN" altLang="en-US" dirty="0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669930" y="952508"/>
            <a:ext cx="10852237" cy="50400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669882" y="2588281"/>
            <a:ext cx="10852237" cy="899167"/>
          </a:xfrm>
        </p:spPr>
        <p:txBody>
          <a:bodyPr vert="horz" lIns="101600" tIns="38100" rIns="25400" bIns="38100" rtlCol="0" anchor="t" anchorCtr="0">
            <a:noAutofit/>
          </a:bodyPr>
          <a:lstStyle>
            <a:lvl1pPr marL="0" marR="0" algn="ctr" defTabSz="914400" rtl="0" eaLnBrk="1" fontAlgn="auto" latinLnBrk="0" hangingPunct="1">
              <a:lnSpc>
                <a:spcPct val="100000"/>
              </a:lnSpc>
              <a:buNone/>
              <a:defRPr kumimoji="0" lang="zh-CN" altLang="en-US" sz="5400" b="0" i="0" u="none" strike="noStrike" kern="1200" cap="none" spc="600" normalizeH="0" baseline="0" noProof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单击此处编辑标题</a:t>
            </a:r>
            <a:endParaRPr>
              <a:sym typeface="+mn-ea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69882" y="432000"/>
            <a:ext cx="10852237" cy="648000"/>
          </a:xfrm>
        </p:spPr>
        <p:txBody>
          <a:bodyPr vert="horz" lIns="101600" tIns="38100" rIns="76200" bIns="38100" rtlCol="0" anchor="ctr" anchorCtr="0">
            <a:no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8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669882" y="1296000"/>
            <a:ext cx="10852237" cy="5041355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69930" y="3808730"/>
            <a:ext cx="10852237" cy="624845"/>
          </a:xfrm>
        </p:spPr>
        <p:txBody>
          <a:bodyPr lIns="101600" tIns="38100" rIns="63500" bIns="38100" anchor="t" anchorCtr="0">
            <a:noAutofit/>
          </a:bodyPr>
          <a:lstStyle>
            <a:lvl1pPr>
              <a:defRPr sz="3600" b="0" u="none" strike="noStrike" kern="1200" cap="none" spc="300" normalizeH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Tx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3"/>
            </p:custDataLst>
          </p:nvPr>
        </p:nvSpPr>
        <p:spPr>
          <a:xfrm>
            <a:off x="669925" y="4511675"/>
            <a:ext cx="10852237" cy="1077985"/>
          </a:xfrm>
        </p:spPr>
        <p:txBody>
          <a:bodyPr lIns="101600" tIns="38100" rIns="76200" bIns="38100">
            <a:noAutofit/>
          </a:bodyPr>
          <a:lstStyle>
            <a:lvl1pPr marL="0" indent="0" eaLnBrk="1" fontAlgn="auto" latinLnBrk="0" hangingPunct="1">
              <a:buNone/>
              <a:defRPr kumimoji="0" lang="zh-CN" altLang="en-US" sz="16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69882" y="432000"/>
            <a:ext cx="10852237" cy="648000"/>
          </a:xfrm>
        </p:spPr>
        <p:txBody>
          <a:bodyPr vert="horz" lIns="101600" tIns="38100" rIns="76200" bIns="3810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8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669930" y="1296000"/>
            <a:ext cx="5283242" cy="5040000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238877" y="1296000"/>
            <a:ext cx="5283242" cy="5040000"/>
          </a:xfrm>
        </p:spPr>
        <p:txBody>
          <a:bodyPr>
            <a:noAutofit/>
          </a:bodyPr>
          <a:lstStyle>
            <a:lvl1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69882" y="432000"/>
            <a:ext cx="10852237" cy="648000"/>
          </a:xfrm>
        </p:spPr>
        <p:txBody>
          <a:bodyPr vert="horz" lIns="101600" tIns="38100" rIns="76200" bIns="3810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8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669930" y="1296000"/>
            <a:ext cx="5283242" cy="381003"/>
          </a:xfrm>
        </p:spPr>
        <p:txBody>
          <a:bodyPr lIns="101600" tIns="38100" rIns="76200" bIns="38100" anchor="t" anchorCtr="0">
            <a:no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sz="2000" b="1" u="none" strike="noStrike" kern="1200" cap="none" spc="200" normalizeH="0" baseline="0">
                <a:solidFill>
                  <a:schemeClr val="tx1"/>
                </a:solidFill>
                <a:uFillTx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69925" y="1789043"/>
            <a:ext cx="5283200" cy="4552234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6235750" y="1296000"/>
            <a:ext cx="5283242" cy="381003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kumimoji="0" lang="zh-CN" altLang="en-US" sz="20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  <a:endParaRPr>
              <a:sym typeface="+mn-ea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6235750" y="1789043"/>
            <a:ext cx="5283242" cy="4552234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 vert="horz" lIns="101600" tIns="38100" rIns="76200" bIns="3810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8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2"/>
            </p:custDataLst>
          </p:nvPr>
        </p:nvSpPr>
        <p:spPr>
          <a:xfrm>
            <a:off x="669930" y="1296000"/>
            <a:ext cx="5283242" cy="5040000"/>
          </a:xfrm>
        </p:spPr>
        <p:txBody>
          <a:bodyPr vert="horz" lIns="101600" tIns="0" rIns="82550" bIns="0" rtlCol="0">
            <a:no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endParaRPr dirty="0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3"/>
            </p:custDataLst>
          </p:nvPr>
        </p:nvSpPr>
        <p:spPr>
          <a:xfrm>
            <a:off x="6238925" y="1296000"/>
            <a:ext cx="5283242" cy="5040000"/>
          </a:xfrm>
        </p:spPr>
        <p:txBody>
          <a:bodyPr vert="horz" lIns="101600" tIns="0" rIns="82550" bIns="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  <p:custDataLst>
              <p:tags r:id="rId2"/>
            </p:custDataLst>
          </p:nvPr>
        </p:nvSpPr>
        <p:spPr>
          <a:xfrm>
            <a:off x="10571135" y="952508"/>
            <a:ext cx="950984" cy="5388907"/>
          </a:xfrm>
        </p:spPr>
        <p:txBody>
          <a:bodyPr vert="eaVert" lIns="101600" tIns="38100" rIns="76200" bIns="3810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669925" y="952500"/>
            <a:ext cx="9828101" cy="5388907"/>
          </a:xfrm>
        </p:spPr>
        <p:txBody>
          <a:bodyPr vert="eaVert"/>
          <a:lstStyle>
            <a:lvl1pPr indent="0" eaLnBrk="1" fontAlgn="auto" latinLnBrk="0" hangingPunct="1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indent="0" eaLnBrk="1" fontAlgn="auto" latinLnBrk="0" hangingPunct="1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 indent="0" eaLnBrk="1" fontAlgn="auto" latinLnBrk="0" hangingPunct="1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 indent="0" eaLnBrk="1" fontAlgn="auto" latinLnBrk="0" hangingPunct="1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 indent="0" eaLnBrk="1" fontAlgn="auto" latinLnBrk="0" hangingPunct="1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8" Type="http://schemas.openxmlformats.org/officeDocument/2006/relationships/theme" Target="../theme/theme1.xml"/><Relationship Id="rId17" Type="http://schemas.openxmlformats.org/officeDocument/2006/relationships/tags" Target="../tags/tag61.xml"/><Relationship Id="rId16" Type="http://schemas.openxmlformats.org/officeDocument/2006/relationships/tags" Target="../tags/tag60.xml"/><Relationship Id="rId15" Type="http://schemas.openxmlformats.org/officeDocument/2006/relationships/tags" Target="../tags/tag59.xml"/><Relationship Id="rId14" Type="http://schemas.openxmlformats.org/officeDocument/2006/relationships/tags" Target="../tags/tag58.xml"/><Relationship Id="rId13" Type="http://schemas.openxmlformats.org/officeDocument/2006/relationships/tags" Target="../tags/tag57.xml"/><Relationship Id="rId12" Type="http://schemas.openxmlformats.org/officeDocument/2006/relationships/tags" Target="../tags/tag56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FFFF"/>
            </a:gs>
            <a:gs pos="100000">
              <a:srgbClr val="DCDCDC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2"/>
            </p:custDataLst>
          </p:nvPr>
        </p:nvSpPr>
        <p:spPr>
          <a:xfrm>
            <a:off x="669882" y="432000"/>
            <a:ext cx="10852237" cy="648000"/>
          </a:xfrm>
          <a:prstGeom prst="rect">
            <a:avLst/>
          </a:prstGeom>
        </p:spPr>
        <p:txBody>
          <a:bodyPr vert="horz" lIns="101600" tIns="38100" rIns="76200" bIns="38100" rtlCol="0" anchor="ctr" anchorCtr="0">
            <a:no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3"/>
            </p:custDataLst>
          </p:nvPr>
        </p:nvSpPr>
        <p:spPr>
          <a:xfrm>
            <a:off x="669882" y="1296000"/>
            <a:ext cx="10852237" cy="5040000"/>
          </a:xfrm>
          <a:prstGeom prst="rect">
            <a:avLst/>
          </a:prstGeo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4"/>
            </p:custDataLst>
          </p:nvPr>
        </p:nvSpPr>
        <p:spPr>
          <a:xfrm>
            <a:off x="879742" y="6349833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5"/>
            </p:custDataLst>
          </p:nvPr>
        </p:nvSpPr>
        <p:spPr>
          <a:xfrm>
            <a:off x="4116000" y="6349833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6"/>
            </p:custDataLst>
          </p:nvPr>
        </p:nvSpPr>
        <p:spPr>
          <a:xfrm>
            <a:off x="8610600" y="6349833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KSO_TEMPLATE" hidden="1"/>
          <p:cNvSpPr/>
          <p:nvPr>
            <p:custDataLst>
              <p:tags r:id="rId17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2800" b="1" u="none" strike="noStrike" kern="1200" cap="none" spc="200" normalizeH="0">
          <a:solidFill>
            <a:schemeClr val="tx1"/>
          </a:solidFill>
          <a:uFillTx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1pPr>
      <a:lvl2pPr marL="6858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tabLst>
          <a:tab pos="1609725" algn="l"/>
        </a:tabLst>
        <a:defRPr sz="1600" u="none" strike="noStrike" kern="1200" cap="none" spc="150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2pPr>
      <a:lvl3pPr marL="11430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3pPr>
      <a:lvl4pPr marL="16002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4pPr>
      <a:lvl5pPr marL="20574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tags" Target="../tags/tag62.xml"/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71.xml"/><Relationship Id="rId1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72.xml"/><Relationship Id="rId1" Type="http://schemas.openxmlformats.org/officeDocument/2006/relationships/image" Target="../media/image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73.xml"/><Relationship Id="rId1" Type="http://schemas.openxmlformats.org/officeDocument/2006/relationships/image" Target="../media/image1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74.xml"/><Relationship Id="rId1" Type="http://schemas.openxmlformats.org/officeDocument/2006/relationships/image" Target="../media/image1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75.xml"/><Relationship Id="rId1" Type="http://schemas.openxmlformats.org/officeDocument/2006/relationships/image" Target="../media/image1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76.xml"/><Relationship Id="rId1" Type="http://schemas.openxmlformats.org/officeDocument/2006/relationships/image" Target="../media/image1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77.xml"/><Relationship Id="rId1" Type="http://schemas.openxmlformats.org/officeDocument/2006/relationships/image" Target="../media/image14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78.xml"/><Relationship Id="rId1" Type="http://schemas.openxmlformats.org/officeDocument/2006/relationships/image" Target="../media/image15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79.xml"/><Relationship Id="rId1" Type="http://schemas.openxmlformats.org/officeDocument/2006/relationships/image" Target="../media/image16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80.xml"/><Relationship Id="rId1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63.xml"/><Relationship Id="rId1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64.xml"/><Relationship Id="rId1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65.xml"/><Relationship Id="rId1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66.xml"/><Relationship Id="rId1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67.xml"/><Relationship Id="rId1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68.xml"/><Relationship Id="rId1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69.xml"/><Relationship Id="rId1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70.xml"/><Relationship Id="rId1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4" name="内容占位符 3"/>
          <p:cNvPicPr>
            <a:picLocks noGrp="1"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-54610" y="-2540"/>
            <a:ext cx="12237720" cy="683641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53975" y="-2540"/>
            <a:ext cx="12237085" cy="6836410"/>
          </a:xfrm>
          <a:prstGeom prst="rect">
            <a:avLst/>
          </a:prstGeom>
        </p:spPr>
      </p:pic>
    </p:spTree>
    <p:custDataLst>
      <p:tags r:id="rId3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080" y="-5715"/>
            <a:ext cx="12194540" cy="690753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07720" y="431800"/>
            <a:ext cx="10714355" cy="647700"/>
          </a:xfrm>
        </p:spPr>
        <p:txBody>
          <a:bodyPr/>
          <a:lstStyle/>
          <a:p>
            <a:r>
              <a:rPr sz="6000">
                <a:sym typeface="+mn-ea"/>
              </a:rPr>
              <a:t>小结：</a:t>
            </a:r>
            <a:endParaRPr lang="zh-CN" altLang="en-US" sz="600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sz="5400"/>
              <a:t> </a:t>
            </a:r>
            <a:r>
              <a:rPr lang="zh-CN" altLang="en-US" sz="5400"/>
              <a:t>纳米技术将给人类的生活带来深刻的变化。在不远的将来，我们的衣食住行都会有纳米技术的影子。</a:t>
            </a:r>
            <a:endParaRPr lang="zh-CN" altLang="en-US" sz="5400"/>
          </a:p>
        </p:txBody>
      </p:sp>
    </p:spTree>
    <p:custDataLst>
      <p:tags r:id="rId2"/>
    </p:custData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4" name="内容占位符 3"/>
          <p:cNvPicPr>
            <a:picLocks noGrp="1"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17145" y="-7620"/>
            <a:ext cx="12258040" cy="7548880"/>
          </a:xfrm>
          <a:prstGeom prst="rect">
            <a:avLst/>
          </a:prstGeom>
        </p:spPr>
      </p:pic>
    </p:spTree>
    <p:custDataLst>
      <p:tags r:id="rId2"/>
    </p:custData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4" name="内容占位符 3"/>
          <p:cNvPicPr>
            <a:picLocks noGrp="1"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19685" y="16510"/>
            <a:ext cx="12164060" cy="7510780"/>
          </a:xfrm>
          <a:prstGeom prst="rect">
            <a:avLst/>
          </a:prstGeom>
        </p:spPr>
      </p:pic>
    </p:spTree>
    <p:custDataLst>
      <p:tags r:id="rId2"/>
    </p:custData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4" name="内容占位符 3"/>
          <p:cNvPicPr>
            <a:picLocks noGrp="1"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9525" y="20955"/>
            <a:ext cx="12197080" cy="7501890"/>
          </a:xfrm>
          <a:prstGeom prst="rect">
            <a:avLst/>
          </a:prstGeom>
        </p:spPr>
      </p:pic>
    </p:spTree>
    <p:custDataLst>
      <p:tags r:id="rId2"/>
    </p:custData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4" name="内容占位符 3"/>
          <p:cNvPicPr>
            <a:picLocks noGrp="1"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-19685" y="-16510"/>
            <a:ext cx="12218670" cy="6889750"/>
          </a:xfrm>
          <a:prstGeom prst="rect">
            <a:avLst/>
          </a:prstGeom>
        </p:spPr>
      </p:pic>
    </p:spTree>
    <p:custDataLst>
      <p:tags r:id="rId2"/>
    </p:custData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4" name="内容占位符 3"/>
          <p:cNvPicPr>
            <a:picLocks noGrp="1"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-3175" y="4445"/>
            <a:ext cx="12198350" cy="6910070"/>
          </a:xfrm>
          <a:prstGeom prst="rect">
            <a:avLst/>
          </a:prstGeom>
        </p:spPr>
      </p:pic>
    </p:spTree>
    <p:custDataLst>
      <p:tags r:id="rId2"/>
    </p:custData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4" name="内容占位符 3"/>
          <p:cNvPicPr>
            <a:picLocks noGrp="1"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-19050" y="-36195"/>
            <a:ext cx="12218035" cy="6889115"/>
          </a:xfrm>
          <a:prstGeom prst="rect">
            <a:avLst/>
          </a:prstGeom>
        </p:spPr>
      </p:pic>
    </p:spTree>
    <p:custDataLst>
      <p:tags r:id="rId2"/>
    </p:custData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4" name="内容占位符 3"/>
          <p:cNvPicPr>
            <a:picLocks noGrp="1"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-17780" y="8890"/>
            <a:ext cx="12213590" cy="6874510"/>
          </a:xfrm>
          <a:prstGeom prst="rect">
            <a:avLst/>
          </a:prstGeom>
        </p:spPr>
      </p:pic>
    </p:spTree>
    <p:custDataLst>
      <p:tags r:id="rId2"/>
    </p:custData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4" name="内容占位符 3"/>
          <p:cNvPicPr>
            <a:picLocks noGrp="1"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-15240" y="12065"/>
            <a:ext cx="12460605" cy="6830060"/>
          </a:xfrm>
          <a:prstGeom prst="rect">
            <a:avLst/>
          </a:prstGeom>
        </p:spPr>
      </p:pic>
    </p:spTree>
    <p:custDataLst>
      <p:tags r:id="rId2"/>
    </p:custData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45085" y="-19050"/>
            <a:ext cx="12244705" cy="6920865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作业布置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sz="4000"/>
              <a:t>   </a:t>
            </a:r>
            <a:r>
              <a:rPr lang="zh-CN" altLang="en-US" sz="5400"/>
              <a:t>请以四人为一小组，查阅报刊、杂志，或上互联网查阅资料，每一个小组办一份以纳米科技为主要内容的手抄报。</a:t>
            </a:r>
            <a:endParaRPr lang="zh-CN" altLang="en-US" sz="5400"/>
          </a:p>
          <a:p>
            <a:endParaRPr lang="zh-CN" altLang="en-US" sz="5400"/>
          </a:p>
        </p:txBody>
      </p:sp>
    </p:spTree>
    <p:custDataLst>
      <p:tags r:id="rId2"/>
    </p:custData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4" name="内容占位符 3"/>
          <p:cNvPicPr>
            <a:picLocks noGrp="1"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1270" y="-13970"/>
            <a:ext cx="12214225" cy="6853555"/>
          </a:xfrm>
          <a:prstGeom prst="rect">
            <a:avLst/>
          </a:prstGeom>
        </p:spPr>
      </p:pic>
    </p:spTree>
    <p:custDataLst>
      <p:tags r:id="rId2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905" y="635"/>
            <a:ext cx="12176760" cy="689991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905" y="-76200"/>
            <a:ext cx="12176760" cy="697674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69925" y="1576705"/>
            <a:ext cx="10852150" cy="4320540"/>
          </a:xfrm>
        </p:spPr>
        <p:txBody>
          <a:bodyPr/>
          <a:lstStyle/>
          <a:p>
            <a:pPr algn="ctr"/>
            <a:r>
              <a:rPr lang="zh-CN" altLang="en-US" sz="7200">
                <a:gradFill>
                  <a:gsLst>
                    <a:gs pos="0">
                      <a:srgbClr val="E30000"/>
                    </a:gs>
                    <a:gs pos="100000">
                      <a:srgbClr val="760303"/>
                    </a:gs>
                  </a:gsLst>
                  <a:lin scaled="0"/>
                </a:gradFill>
              </a:rPr>
              <a:t>7、新奇的纳米技术</a:t>
            </a:r>
            <a:endParaRPr lang="zh-CN" altLang="en-US" sz="7200">
              <a:gradFill>
                <a:gsLst>
                  <a:gs pos="0">
                    <a:srgbClr val="E30000"/>
                  </a:gs>
                  <a:gs pos="100000">
                    <a:srgbClr val="760303"/>
                  </a:gs>
                </a:gsLst>
                <a:lin scaled="0"/>
              </a:gradFill>
            </a:endParaRPr>
          </a:p>
          <a:p>
            <a:pPr algn="ctr"/>
            <a:endParaRPr lang="zh-CN" altLang="en-US" sz="7200">
              <a:gradFill>
                <a:gsLst>
                  <a:gs pos="0">
                    <a:srgbClr val="E30000"/>
                  </a:gs>
                  <a:gs pos="100000">
                    <a:srgbClr val="760303"/>
                  </a:gs>
                </a:gsLst>
                <a:lin scaled="0"/>
              </a:gradFill>
            </a:endParaRPr>
          </a:p>
        </p:txBody>
      </p:sp>
    </p:spTree>
    <p:custDataLst>
      <p:tags r:id="rId2"/>
    </p:custData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10795" y="11430"/>
            <a:ext cx="12188190" cy="6871335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初读探疑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sz="4000"/>
              <a:t>要求：</a:t>
            </a:r>
            <a:endParaRPr lang="zh-CN" altLang="en-US" sz="4000"/>
          </a:p>
          <a:p>
            <a:r>
              <a:rPr lang="zh-CN" altLang="en-US" sz="4000"/>
              <a:t>读准字音，不会认的字多读几遍，再把课文读通顺。</a:t>
            </a:r>
            <a:endParaRPr lang="zh-CN" altLang="en-US" sz="4000"/>
          </a:p>
          <a:p>
            <a:r>
              <a:rPr lang="zh-CN" altLang="en-US" sz="4000"/>
              <a:t>读课文的时候，在有疑问的地方做上标记。</a:t>
            </a:r>
            <a:endParaRPr lang="zh-CN" altLang="en-US" sz="4000"/>
          </a:p>
        </p:txBody>
      </p:sp>
    </p:spTree>
    <p:custDataLst>
      <p:tags r:id="rId2"/>
    </p:custData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17780" y="8890"/>
            <a:ext cx="12190095" cy="6901815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z="5400"/>
              <a:t>我会读</a:t>
            </a:r>
            <a:endParaRPr lang="zh-CN" altLang="en-US" sz="540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sz="4800"/>
              <a:t>纳米 微米 显微镜 碳纳米管  病灶    除臭技术    微观对象   纳米缓释技术    纳米自清洁技术   纳米管储氢气纳米吸波材料  探测雷达波</a:t>
            </a:r>
            <a:endParaRPr lang="zh-CN" altLang="en-US" sz="4800"/>
          </a:p>
        </p:txBody>
      </p:sp>
    </p:spTree>
    <p:custDataLst>
      <p:tags r:id="rId2"/>
    </p:custData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35560" y="-1270"/>
            <a:ext cx="12225020" cy="687324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预设疑问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sz="3200"/>
              <a:t>（1）“什么是纳米”和“纳米技术”？</a:t>
            </a:r>
            <a:endParaRPr lang="zh-CN" altLang="en-US" sz="3200"/>
          </a:p>
          <a:p>
            <a:r>
              <a:rPr lang="zh-CN" altLang="en-US" sz="3200"/>
              <a:t>（2）在我们生活中有哪些物品已经使用了纳米技术？</a:t>
            </a:r>
            <a:endParaRPr lang="zh-CN" altLang="en-US" sz="3200"/>
          </a:p>
          <a:p>
            <a:r>
              <a:rPr lang="zh-CN" altLang="en-US" sz="3200"/>
              <a:t>（3）课文在写作上运用了哪些方法？</a:t>
            </a:r>
            <a:endParaRPr lang="zh-CN" altLang="en-US" sz="3200"/>
          </a:p>
          <a:p>
            <a:r>
              <a:rPr lang="zh-CN" altLang="en-US" sz="3200"/>
              <a:t>（4）纳米技术还可以运用在那些方面？</a:t>
            </a:r>
            <a:endParaRPr lang="zh-CN" altLang="en-US" sz="3200"/>
          </a:p>
          <a:p>
            <a:r>
              <a:rPr lang="zh-CN" altLang="en-US" sz="3200"/>
              <a:t>（5）纳米技术的意义是什么?</a:t>
            </a:r>
            <a:endParaRPr lang="zh-CN" altLang="en-US" sz="3200"/>
          </a:p>
          <a:p>
            <a:r>
              <a:rPr lang="zh-CN" altLang="en-US" sz="3200"/>
              <a:t>（6）纳米技术拥有那些新奇的特性？</a:t>
            </a:r>
            <a:endParaRPr lang="zh-CN" altLang="en-US" sz="3200"/>
          </a:p>
        </p:txBody>
      </p:sp>
    </p:spTree>
    <p:custDataLst>
      <p:tags r:id="rId2"/>
    </p:custData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11430" y="-635"/>
            <a:ext cx="12226290" cy="6859905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sz="6000"/>
              <a:t>这篇（  ）文向我们简单而准确地介绍了（   ）、（  ）等科学知识,展示了（  ）美妙的前景. </a:t>
            </a:r>
            <a:endParaRPr lang="zh-CN" altLang="en-US" sz="6000"/>
          </a:p>
        </p:txBody>
      </p:sp>
    </p:spTree>
    <p:custDataLst>
      <p:tags r:id="rId2"/>
    </p:custData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10160" y="10795"/>
            <a:ext cx="12187555" cy="686054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解决问题的方法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sz="2800"/>
              <a:t>（1）“什么是纳米”和“纳米技术”？</a:t>
            </a:r>
            <a:endParaRPr lang="zh-CN" altLang="en-US" sz="2800"/>
          </a:p>
          <a:p>
            <a:r>
              <a:rPr lang="zh-CN" altLang="en-US" sz="2800"/>
              <a:t>（2）在我们生活中有哪些物品已经使用了纳米技术？</a:t>
            </a:r>
            <a:endParaRPr lang="zh-CN" altLang="en-US" sz="2800"/>
          </a:p>
          <a:p>
            <a:r>
              <a:rPr lang="zh-CN" altLang="en-US" sz="2800"/>
              <a:t>（3）课文在写作上运用了哪些方法？</a:t>
            </a:r>
            <a:endParaRPr lang="zh-CN" altLang="en-US" sz="2800"/>
          </a:p>
          <a:p>
            <a:r>
              <a:rPr lang="zh-CN" altLang="en-US" sz="2800"/>
              <a:t>（4）纳米技术还可以运用在那些方面？</a:t>
            </a:r>
            <a:endParaRPr lang="zh-CN" altLang="en-US" sz="2800"/>
          </a:p>
          <a:p>
            <a:r>
              <a:rPr lang="zh-CN" altLang="en-US" sz="2800"/>
              <a:t>（5）纳米技术的意义是什么?</a:t>
            </a:r>
            <a:endParaRPr lang="zh-CN" altLang="en-US" sz="2800"/>
          </a:p>
          <a:p>
            <a:r>
              <a:rPr lang="zh-CN" altLang="en-US" sz="2800"/>
              <a:t>（6）纳米技术拥有那些新奇的特性？</a:t>
            </a:r>
            <a:endParaRPr lang="zh-CN" altLang="en-US" sz="2800"/>
          </a:p>
          <a:p>
            <a:r>
              <a:rPr lang="zh-CN" altLang="en-US" sz="2800"/>
              <a:t>(7)如果让你利用纳米技术，你会把它运用到生活的哪些地方？</a:t>
            </a:r>
            <a:endParaRPr lang="zh-CN" altLang="en-US" sz="2800"/>
          </a:p>
        </p:txBody>
      </p:sp>
    </p:spTree>
    <p:custDataLst>
      <p:tags r:id="rId2"/>
    </p:custData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080" y="-5715"/>
            <a:ext cx="12194540" cy="690753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学习首尾照应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sz="3600"/>
              <a:t>纳米技术是20世纪90年代兴起的高新技术。如果说20世纪是微米的世纪，21世纪必将是纳米的世纪。</a:t>
            </a:r>
            <a:endParaRPr lang="zh-CN" altLang="en-US" sz="3600"/>
          </a:p>
          <a:p>
            <a:r>
              <a:rPr lang="zh-CN" altLang="en-US" sz="3600"/>
              <a:t>纳米技术将给人类的生活带来深刻的变化。在不远的将来，我们的衣食住行都会有纳米技术的影子。</a:t>
            </a:r>
            <a:endParaRPr lang="zh-CN" altLang="en-US" sz="3600"/>
          </a:p>
        </p:txBody>
      </p:sp>
    </p:spTree>
    <p:custDataLst>
      <p:tags r:id="rId2"/>
    </p:custDataLst>
  </p:cSld>
  <p:clrMapOvr>
    <a:masterClrMapping/>
  </p:clrMapOvr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187308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187308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1.xml><?xml version="1.0" encoding="utf-8"?>
<p:tagLst xmlns:p="http://schemas.openxmlformats.org/presentationml/2006/main">
  <p:tag name="KSO_WM_TEMPLATE_THUMBS_INDEX" val="1"/>
  <p:tag name="KSO_WM_TEMPLATE_SUBCATEGORY" val="0"/>
  <p:tag name="KSO_WM_TAG_VERSION" val="1.0"/>
  <p:tag name="KSO_WM_BEAUTIFY_FLAG" val="#wm#"/>
  <p:tag name="KSO_WM_TEMPLATE_CATEGORY" val="custom"/>
  <p:tag name="KSO_WM_TEMPLATE_INDEX" val="20187308"/>
</p:tagLst>
</file>

<file path=ppt/tags/tag62.xml><?xml version="1.0" encoding="utf-8"?>
<p:tagLst xmlns:p="http://schemas.openxmlformats.org/presentationml/2006/main">
  <p:tag name="KSO_WM_BEAUTIFY_FLAG" val="#wm#"/>
  <p:tag name="KSO_WM_TEMPLATE_CATEGORY" val="custom"/>
  <p:tag name="KSO_WM_TEMPLATE_INDEX" val="20187308"/>
</p:tagLst>
</file>

<file path=ppt/tags/tag63.xml><?xml version="1.0" encoding="utf-8"?>
<p:tagLst xmlns:p="http://schemas.openxmlformats.org/presentationml/2006/main">
  <p:tag name="KSO_WM_BEAUTIFY_FLAG" val="#wm#"/>
  <p:tag name="KSO_WM_TEMPLATE_CATEGORY" val="custom"/>
  <p:tag name="KSO_WM_TEMPLATE_INDEX" val="20187308"/>
</p:tagLst>
</file>

<file path=ppt/tags/tag64.xml><?xml version="1.0" encoding="utf-8"?>
<p:tagLst xmlns:p="http://schemas.openxmlformats.org/presentationml/2006/main">
  <p:tag name="KSO_WM_BEAUTIFY_FLAG" val="#wm#"/>
  <p:tag name="KSO_WM_TEMPLATE_CATEGORY" val="custom"/>
  <p:tag name="KSO_WM_TEMPLATE_INDEX" val="20187308"/>
</p:tagLst>
</file>

<file path=ppt/tags/tag65.xml><?xml version="1.0" encoding="utf-8"?>
<p:tagLst xmlns:p="http://schemas.openxmlformats.org/presentationml/2006/main">
  <p:tag name="KSO_WM_BEAUTIFY_FLAG" val="#wm#"/>
  <p:tag name="KSO_WM_TEMPLATE_CATEGORY" val="custom"/>
  <p:tag name="KSO_WM_TEMPLATE_INDEX" val="20187308"/>
</p:tagLst>
</file>

<file path=ppt/tags/tag66.xml><?xml version="1.0" encoding="utf-8"?>
<p:tagLst xmlns:p="http://schemas.openxmlformats.org/presentationml/2006/main">
  <p:tag name="KSO_WM_BEAUTIFY_FLAG" val="#wm#"/>
  <p:tag name="KSO_WM_TEMPLATE_CATEGORY" val="custom"/>
  <p:tag name="KSO_WM_TEMPLATE_INDEX" val="20187308"/>
</p:tagLst>
</file>

<file path=ppt/tags/tag67.xml><?xml version="1.0" encoding="utf-8"?>
<p:tagLst xmlns:p="http://schemas.openxmlformats.org/presentationml/2006/main">
  <p:tag name="KSO_WM_BEAUTIFY_FLAG" val="#wm#"/>
  <p:tag name="KSO_WM_TEMPLATE_CATEGORY" val="custom"/>
  <p:tag name="KSO_WM_TEMPLATE_INDEX" val="20187308"/>
</p:tagLst>
</file>

<file path=ppt/tags/tag68.xml><?xml version="1.0" encoding="utf-8"?>
<p:tagLst xmlns:p="http://schemas.openxmlformats.org/presentationml/2006/main">
  <p:tag name="KSO_WM_BEAUTIFY_FLAG" val="#wm#"/>
  <p:tag name="KSO_WM_TEMPLATE_CATEGORY" val="custom"/>
  <p:tag name="KSO_WM_TEMPLATE_INDEX" val="20187308"/>
</p:tagLst>
</file>

<file path=ppt/tags/tag69.xml><?xml version="1.0" encoding="utf-8"?>
<p:tagLst xmlns:p="http://schemas.openxmlformats.org/presentationml/2006/main">
  <p:tag name="KSO_WM_BEAUTIFY_FLAG" val="#wm#"/>
  <p:tag name="KSO_WM_TEMPLATE_CATEGORY" val="custom"/>
  <p:tag name="KSO_WM_TEMPLATE_INDEX" val="20187308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70.xml><?xml version="1.0" encoding="utf-8"?>
<p:tagLst xmlns:p="http://schemas.openxmlformats.org/presentationml/2006/main">
  <p:tag name="KSO_WM_BEAUTIFY_FLAG" val="#wm#"/>
  <p:tag name="KSO_WM_TEMPLATE_CATEGORY" val="custom"/>
  <p:tag name="KSO_WM_TEMPLATE_INDEX" val="20187308"/>
</p:tagLst>
</file>

<file path=ppt/tags/tag71.xml><?xml version="1.0" encoding="utf-8"?>
<p:tagLst xmlns:p="http://schemas.openxmlformats.org/presentationml/2006/main">
  <p:tag name="KSO_WM_BEAUTIFY_FLAG" val="#wm#"/>
  <p:tag name="KSO_WM_TEMPLATE_CATEGORY" val="custom"/>
  <p:tag name="KSO_WM_TEMPLATE_INDEX" val="20187308"/>
</p:tagLst>
</file>

<file path=ppt/tags/tag72.xml><?xml version="1.0" encoding="utf-8"?>
<p:tagLst xmlns:p="http://schemas.openxmlformats.org/presentationml/2006/main">
  <p:tag name="KSO_WM_BEAUTIFY_FLAG" val="#wm#"/>
  <p:tag name="KSO_WM_TEMPLATE_CATEGORY" val="custom"/>
  <p:tag name="KSO_WM_TEMPLATE_INDEX" val="20187308"/>
</p:tagLst>
</file>

<file path=ppt/tags/tag73.xml><?xml version="1.0" encoding="utf-8"?>
<p:tagLst xmlns:p="http://schemas.openxmlformats.org/presentationml/2006/main">
  <p:tag name="KSO_WM_BEAUTIFY_FLAG" val="#wm#"/>
  <p:tag name="KSO_WM_TEMPLATE_CATEGORY" val="custom"/>
  <p:tag name="KSO_WM_TEMPLATE_INDEX" val="20187308"/>
</p:tagLst>
</file>

<file path=ppt/tags/tag74.xml><?xml version="1.0" encoding="utf-8"?>
<p:tagLst xmlns:p="http://schemas.openxmlformats.org/presentationml/2006/main">
  <p:tag name="KSO_WM_BEAUTIFY_FLAG" val="#wm#"/>
  <p:tag name="KSO_WM_TEMPLATE_CATEGORY" val="custom"/>
  <p:tag name="KSO_WM_TEMPLATE_INDEX" val="20187308"/>
</p:tagLst>
</file>

<file path=ppt/tags/tag75.xml><?xml version="1.0" encoding="utf-8"?>
<p:tagLst xmlns:p="http://schemas.openxmlformats.org/presentationml/2006/main">
  <p:tag name="KSO_WM_BEAUTIFY_FLAG" val="#wm#"/>
  <p:tag name="KSO_WM_TEMPLATE_CATEGORY" val="custom"/>
  <p:tag name="KSO_WM_TEMPLATE_INDEX" val="20187308"/>
</p:tagLst>
</file>

<file path=ppt/tags/tag76.xml><?xml version="1.0" encoding="utf-8"?>
<p:tagLst xmlns:p="http://schemas.openxmlformats.org/presentationml/2006/main">
  <p:tag name="KSO_WM_BEAUTIFY_FLAG" val="#wm#"/>
  <p:tag name="KSO_WM_TEMPLATE_CATEGORY" val="custom"/>
  <p:tag name="KSO_WM_TEMPLATE_INDEX" val="20187308"/>
</p:tagLst>
</file>

<file path=ppt/tags/tag77.xml><?xml version="1.0" encoding="utf-8"?>
<p:tagLst xmlns:p="http://schemas.openxmlformats.org/presentationml/2006/main">
  <p:tag name="KSO_WM_BEAUTIFY_FLAG" val="#wm#"/>
  <p:tag name="KSO_WM_TEMPLATE_CATEGORY" val="custom"/>
  <p:tag name="KSO_WM_TEMPLATE_INDEX" val="20187308"/>
</p:tagLst>
</file>

<file path=ppt/tags/tag78.xml><?xml version="1.0" encoding="utf-8"?>
<p:tagLst xmlns:p="http://schemas.openxmlformats.org/presentationml/2006/main">
  <p:tag name="KSO_WM_BEAUTIFY_FLAG" val="#wm#"/>
  <p:tag name="KSO_WM_TEMPLATE_CATEGORY" val="custom"/>
  <p:tag name="KSO_WM_TEMPLATE_INDEX" val="20187308"/>
</p:tagLst>
</file>

<file path=ppt/tags/tag79.xml><?xml version="1.0" encoding="utf-8"?>
<p:tagLst xmlns:p="http://schemas.openxmlformats.org/presentationml/2006/main">
  <p:tag name="KSO_WM_BEAUTIFY_FLAG" val="#wm#"/>
  <p:tag name="KSO_WM_TEMPLATE_CATEGORY" val="custom"/>
  <p:tag name="KSO_WM_TEMPLATE_INDEX" val="20187308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80.xml><?xml version="1.0" encoding="utf-8"?>
<p:tagLst xmlns:p="http://schemas.openxmlformats.org/presentationml/2006/main">
  <p:tag name="KSO_WM_BEAUTIFY_FLAG" val="#wm#"/>
  <p:tag name="KSO_WM_TEMPLATE_CATEGORY" val="custom"/>
  <p:tag name="KSO_WM_TEMPLATE_INDEX" val="20187308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645</Words>
  <Application>WPS 演示</Application>
  <PresentationFormat>自定义</PresentationFormat>
  <Paragraphs>48</Paragraphs>
  <Slides>19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19</vt:i4>
      </vt:variant>
    </vt:vector>
  </HeadingPairs>
  <TitlesOfParts>
    <vt:vector size="25" baseType="lpstr">
      <vt:lpstr>Arial</vt:lpstr>
      <vt:lpstr>宋体</vt:lpstr>
      <vt:lpstr>Wingdings</vt:lpstr>
      <vt:lpstr>微软雅黑</vt:lpstr>
      <vt:lpstr>Arial Unicode MS</vt:lpstr>
      <vt:lpstr>Office 主题​​</vt:lpstr>
      <vt:lpstr>PowerPoint 演示文稿</vt:lpstr>
      <vt:lpstr>PowerPoint 演示文稿</vt:lpstr>
      <vt:lpstr>PowerPoint 演示文稿</vt:lpstr>
      <vt:lpstr>初读探疑</vt:lpstr>
      <vt:lpstr>我会读</vt:lpstr>
      <vt:lpstr>预设疑问</vt:lpstr>
      <vt:lpstr>PowerPoint 演示文稿</vt:lpstr>
      <vt:lpstr>解决问题的方法</vt:lpstr>
      <vt:lpstr>学习首尾照应</vt:lpstr>
      <vt:lpstr>小结：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作业布置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Administrator</dc:creator>
  <cp:lastModifiedBy>qwe</cp:lastModifiedBy>
  <cp:revision>67</cp:revision>
  <dcterms:created xsi:type="dcterms:W3CDTF">2019-06-19T02:08:00Z</dcterms:created>
  <dcterms:modified xsi:type="dcterms:W3CDTF">2021-10-22T04:31:28Z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2052-11.1.0.10938</vt:lpwstr>
  </property>
  <property fmtid="{D5CDD505-2E9C-101B-9397-08002B2CF9AE}" pid="3" name="ICV">
    <vt:lpwstr>867F670DA338455796CE49332736F767</vt:lpwstr>
  </property>
</Properties>
</file>